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64" r:id="rId5"/>
    <p:sldId id="314" r:id="rId6"/>
    <p:sldId id="315" r:id="rId7"/>
    <p:sldId id="313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4800" dirty="0"/>
              <a:t>MOTIVASI &amp; KEPRIBADIAN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3F7B-DB86-2A4A-327F-219F1738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97108"/>
          </a:xfrm>
        </p:spPr>
        <p:txBody>
          <a:bodyPr>
            <a:normAutofit/>
          </a:bodyPr>
          <a:lstStyle/>
          <a:p>
            <a:r>
              <a:rPr lang="fi-FI" sz="3600" dirty="0"/>
              <a:t>Pencarian sensasi dan sikap berisiko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5AEF-BAD8-0500-FCAF-8C65C780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541721"/>
            <a:ext cx="10706986" cy="4752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Pencarian</a:t>
            </a:r>
            <a:r>
              <a:rPr lang="en-US" sz="2400" dirty="0"/>
              <a:t> </a:t>
            </a:r>
            <a:r>
              <a:rPr lang="en-US" sz="2400" dirty="0" err="1"/>
              <a:t>sensasi</a:t>
            </a:r>
            <a:r>
              <a:rPr lang="en-US" sz="2400" dirty="0"/>
              <a:t> </a:t>
            </a:r>
            <a:r>
              <a:rPr lang="en-US" sz="2400" dirty="0" err="1"/>
              <a:t>berlaku</a:t>
            </a:r>
            <a:r>
              <a:rPr lang="en-US" sz="2400" dirty="0"/>
              <a:t> pada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rangsangan</a:t>
            </a:r>
            <a:r>
              <a:rPr lang="en-US" sz="2400" dirty="0"/>
              <a:t> yang </a:t>
            </a:r>
            <a:r>
              <a:rPr lang="en-US" sz="2400" dirty="0" err="1"/>
              <a:t>diinginkan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. </a:t>
            </a:r>
            <a:r>
              <a:rPr lang="en-US" sz="2400" dirty="0" err="1"/>
              <a:t>Tampaknya</a:t>
            </a:r>
            <a:r>
              <a:rPr lang="en-US" sz="2400" dirty="0"/>
              <a:t> </a:t>
            </a:r>
            <a:r>
              <a:rPr lang="en-US" sz="2400" dirty="0" err="1"/>
              <a:t>paparan</a:t>
            </a:r>
            <a:r>
              <a:rPr lang="en-US" sz="2400" dirty="0"/>
              <a:t> </a:t>
            </a:r>
            <a:r>
              <a:rPr lang="en-US" sz="2400" dirty="0" err="1"/>
              <a:t>moderat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rangsangan</a:t>
            </a:r>
            <a:r>
              <a:rPr lang="en-US" sz="2400" dirty="0"/>
              <a:t> </a:t>
            </a:r>
            <a:r>
              <a:rPr lang="en-US" sz="2400" dirty="0" err="1"/>
              <a:t>kolektif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gairah</a:t>
            </a:r>
            <a:r>
              <a:rPr lang="en-US" sz="2400" dirty="0"/>
              <a:t> </a:t>
            </a:r>
            <a:r>
              <a:rPr lang="en-US" sz="2400" dirty="0" err="1"/>
              <a:t>terendah</a:t>
            </a:r>
            <a:r>
              <a:rPr lang="en-US" sz="2400" dirty="0"/>
              <a:t> yang paling </a:t>
            </a:r>
            <a:r>
              <a:rPr lang="en-US" sz="2400" dirty="0" err="1"/>
              <a:t>menarik</a:t>
            </a:r>
            <a:r>
              <a:rPr lang="en-US" sz="2400" dirty="0"/>
              <a:t>. </a:t>
            </a:r>
            <a:r>
              <a:rPr lang="en-US" sz="2400" dirty="0" err="1"/>
              <a:t>Persepsi</a:t>
            </a:r>
            <a:r>
              <a:rPr lang="en-US" sz="2400" dirty="0"/>
              <a:t> </a:t>
            </a:r>
            <a:r>
              <a:rPr lang="en-US" sz="2400" dirty="0" err="1"/>
              <a:t>merangsang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alternatif</a:t>
            </a:r>
            <a:r>
              <a:rPr lang="en-US" sz="2400" dirty="0"/>
              <a:t> </a:t>
            </a:r>
            <a:r>
              <a:rPr lang="en-US" sz="2400" dirty="0" err="1"/>
              <a:t>berisiko</a:t>
            </a:r>
            <a:r>
              <a:rPr lang="en-US" sz="2400" dirty="0"/>
              <a:t> </a:t>
            </a:r>
            <a:r>
              <a:rPr lang="en-US" sz="2400" dirty="0" err="1"/>
              <a:t>selanjutnya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stimulasi</a:t>
            </a:r>
            <a:r>
              <a:rPr lang="en-US" sz="2400" dirty="0"/>
              <a:t> yang optimal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. </a:t>
            </a:r>
            <a:r>
              <a:rPr lang="en-US" sz="2400" dirty="0" err="1"/>
              <a:t>Pencarian</a:t>
            </a:r>
            <a:r>
              <a:rPr lang="en-US" sz="2400" dirty="0"/>
              <a:t> </a:t>
            </a:r>
            <a:r>
              <a:rPr lang="en-US" sz="2400" dirty="0" err="1"/>
              <a:t>sensasi</a:t>
            </a:r>
            <a:r>
              <a:rPr lang="en-US" sz="2400" dirty="0"/>
              <a:t> juga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tipe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professional.</a:t>
            </a:r>
          </a:p>
        </p:txBody>
      </p:sp>
    </p:spTree>
    <p:extLst>
      <p:ext uri="{BB962C8B-B14F-4D97-AF65-F5344CB8AC3E}">
        <p14:creationId xmlns:p14="http://schemas.microsoft.com/office/powerpoint/2010/main" val="2423842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3F7B-DB86-2A4A-327F-219F1738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97108"/>
          </a:xfrm>
        </p:spPr>
        <p:txBody>
          <a:bodyPr>
            <a:normAutofit/>
          </a:bodyPr>
          <a:lstStyle/>
          <a:p>
            <a:r>
              <a:rPr lang="fi-FI" sz="3600" dirty="0"/>
              <a:t>Altruisme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5AEF-BAD8-0500-FCAF-8C65C780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541721"/>
            <a:ext cx="10706986" cy="4752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Altruisme</a:t>
            </a:r>
            <a:r>
              <a:rPr lang="en-US" sz="2400" dirty="0"/>
              <a:t> </a:t>
            </a:r>
            <a:r>
              <a:rPr lang="en-US" sz="2400" dirty="0" err="1"/>
              <a:t>dikaitkan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naluri</a:t>
            </a:r>
            <a:r>
              <a:rPr lang="en-US" sz="2400" dirty="0"/>
              <a:t> </a:t>
            </a:r>
            <a:r>
              <a:rPr lang="en-US" sz="2400" dirty="0" err="1"/>
              <a:t>biologis</a:t>
            </a:r>
            <a:r>
              <a:rPr lang="en-US" sz="2400" dirty="0"/>
              <a:t>, </a:t>
            </a:r>
            <a:r>
              <a:rPr lang="en-US" sz="2400" dirty="0" err="1"/>
              <a:t>empati</a:t>
            </a:r>
            <a:r>
              <a:rPr lang="en-US" sz="2400" dirty="0"/>
              <a:t>, dan </a:t>
            </a:r>
            <a:r>
              <a:rPr lang="en-US" sz="2400" dirty="0" err="1"/>
              <a:t>norma</a:t>
            </a:r>
            <a:r>
              <a:rPr lang="en-US" sz="2400" dirty="0"/>
              <a:t> social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, </a:t>
            </a:r>
            <a:r>
              <a:rPr lang="en-US" sz="2400" dirty="0" err="1"/>
              <a:t>kesetaraan</a:t>
            </a:r>
            <a:r>
              <a:rPr lang="en-US" sz="2400" dirty="0"/>
              <a:t> (fairness) dan timbal </a:t>
            </a:r>
            <a:r>
              <a:rPr lang="en-US" sz="2400" dirty="0" err="1"/>
              <a:t>balik</a:t>
            </a:r>
            <a:r>
              <a:rPr lang="en-US" sz="2400" dirty="0"/>
              <a:t>. </a:t>
            </a:r>
            <a:r>
              <a:rPr lang="en-US" sz="2400" dirty="0" err="1"/>
              <a:t>Pembelajaran</a:t>
            </a:r>
            <a:r>
              <a:rPr lang="en-US" sz="2400" dirty="0"/>
              <a:t> proses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altruistik</a:t>
            </a:r>
            <a:r>
              <a:rPr lang="en-US" sz="2400" dirty="0"/>
              <a:t>, </a:t>
            </a:r>
            <a:r>
              <a:rPr lang="en-US" sz="2400" dirty="0" err="1"/>
              <a:t>misalnya</a:t>
            </a:r>
            <a:r>
              <a:rPr lang="en-US" sz="2400" dirty="0"/>
              <a:t>.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imbalan</a:t>
            </a:r>
            <a:r>
              <a:rPr lang="en-US" sz="2400" dirty="0"/>
              <a:t> dan </a:t>
            </a:r>
            <a:r>
              <a:rPr lang="en-US" sz="2400" dirty="0" err="1"/>
              <a:t>hukuman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meniru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model.</a:t>
            </a:r>
          </a:p>
          <a:p>
            <a:pPr marL="0" indent="0">
              <a:buNone/>
            </a:pP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psikologi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, </a:t>
            </a:r>
            <a:r>
              <a:rPr lang="en-US" sz="2400" dirty="0" err="1"/>
              <a:t>altruisme</a:t>
            </a:r>
            <a:r>
              <a:rPr lang="en-US" sz="2400" dirty="0"/>
              <a:t> </a:t>
            </a:r>
            <a:r>
              <a:rPr lang="en-US" sz="2400" dirty="0" err="1"/>
              <a:t>dikaitkan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menolong</a:t>
            </a:r>
            <a:r>
              <a:rPr lang="en-US" sz="2400" dirty="0"/>
              <a:t>, </a:t>
            </a:r>
            <a:r>
              <a:rPr lang="en-US" sz="2400" dirty="0" err="1"/>
              <a:t>kesukarelaan</a:t>
            </a:r>
            <a:r>
              <a:rPr lang="en-US" sz="2400" dirty="0"/>
              <a:t>, </a:t>
            </a:r>
            <a:r>
              <a:rPr lang="en-US" sz="2400" dirty="0" err="1"/>
              <a:t>hadiah</a:t>
            </a:r>
            <a:r>
              <a:rPr lang="en-US" sz="2400" dirty="0"/>
              <a:t> dan </a:t>
            </a:r>
            <a:r>
              <a:rPr lang="en-US" sz="2400" dirty="0" err="1"/>
              <a:t>sumbangan</a:t>
            </a:r>
            <a:r>
              <a:rPr lang="en-US" sz="2400" dirty="0"/>
              <a:t> </a:t>
            </a:r>
            <a:r>
              <a:rPr lang="en-US" sz="2400" dirty="0" err="1"/>
              <a:t>amal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dilema</a:t>
            </a:r>
            <a:r>
              <a:rPr lang="en-US" sz="2400" dirty="0"/>
              <a:t> social </a:t>
            </a:r>
            <a:r>
              <a:rPr lang="en-US" sz="2400" dirty="0" err="1"/>
              <a:t>situasi</a:t>
            </a:r>
            <a:r>
              <a:rPr lang="en-US" sz="2400" dirty="0"/>
              <a:t> dan </a:t>
            </a:r>
            <a:r>
              <a:rPr lang="en-US" sz="2400" dirty="0" err="1"/>
              <a:t>negosiasi</a:t>
            </a:r>
            <a:r>
              <a:rPr lang="en-US" sz="2400" dirty="0"/>
              <a:t>. </a:t>
            </a:r>
            <a:r>
              <a:rPr lang="en-US" sz="2400" dirty="0" err="1"/>
              <a:t>Kerangka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yang </a:t>
            </a:r>
            <a:r>
              <a:rPr lang="en-US" sz="2400" dirty="0" err="1"/>
              <a:t>disajikan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beragam</a:t>
            </a:r>
            <a:r>
              <a:rPr lang="en-US" sz="2400" dirty="0"/>
              <a:t>, </a:t>
            </a:r>
            <a:r>
              <a:rPr lang="en-US" sz="2400" dirty="0" err="1"/>
              <a:t>termasuk</a:t>
            </a:r>
            <a:r>
              <a:rPr lang="en-US" sz="2400" dirty="0"/>
              <a:t> </a:t>
            </a:r>
            <a:r>
              <a:rPr lang="en-US" sz="2400" dirty="0" err="1"/>
              <a:t>kompetisi</a:t>
            </a:r>
            <a:r>
              <a:rPr lang="en-US" sz="2400" dirty="0"/>
              <a:t> dan </a:t>
            </a:r>
            <a:r>
              <a:rPr lang="en-US" sz="2400" dirty="0" err="1"/>
              <a:t>individualisme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1773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3F7B-DB86-2A4A-327F-219F1738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97108"/>
          </a:xfrm>
        </p:spPr>
        <p:txBody>
          <a:bodyPr>
            <a:normAutofit/>
          </a:bodyPr>
          <a:lstStyle/>
          <a:p>
            <a:r>
              <a:rPr lang="fi-FI" sz="3600" dirty="0"/>
              <a:t>Altruisme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5AEF-BAD8-0500-FCAF-8C65C780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541721"/>
            <a:ext cx="10706986" cy="4752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Altruisme</a:t>
            </a:r>
            <a:r>
              <a:rPr lang="en-US" sz="2400" dirty="0"/>
              <a:t> </a:t>
            </a:r>
            <a:r>
              <a:rPr lang="en-US" sz="2400" dirty="0" err="1"/>
              <a:t>menyiratkan</a:t>
            </a:r>
            <a:r>
              <a:rPr lang="en-US" sz="2400" dirty="0"/>
              <a:t> </a:t>
            </a:r>
            <a:r>
              <a:rPr lang="en-US" sz="2400" dirty="0" err="1"/>
              <a:t>bobot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yang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yang lain </a:t>
            </a:r>
            <a:r>
              <a:rPr lang="en-US" sz="2400" dirty="0" err="1"/>
              <a:t>individu</a:t>
            </a:r>
            <a:r>
              <a:rPr lang="en-US" sz="2400" dirty="0"/>
              <a:t>. Hal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 uang (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pendapatan</a:t>
            </a:r>
            <a:r>
              <a:rPr lang="en-US" sz="2400" dirty="0"/>
              <a:t>) yang </a:t>
            </a:r>
            <a:r>
              <a:rPr lang="en-US" sz="2400" dirty="0" err="1"/>
              <a:t>disukai</a:t>
            </a:r>
            <a:r>
              <a:rPr lang="en-US" sz="2400" dirty="0"/>
              <a:t> </a:t>
            </a: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kooperatif</a:t>
            </a:r>
            <a:r>
              <a:rPr lang="en-US" sz="2400" dirty="0"/>
              <a:t>, </a:t>
            </a:r>
            <a:r>
              <a:rPr lang="en-US" sz="2400" dirty="0" err="1"/>
              <a:t>sumbangan</a:t>
            </a:r>
            <a:r>
              <a:rPr lang="en-US" sz="2400" dirty="0"/>
              <a:t> </a:t>
            </a:r>
            <a:r>
              <a:rPr lang="en-US" sz="2400" dirty="0" err="1"/>
              <a:t>amal</a:t>
            </a:r>
            <a:r>
              <a:rPr lang="en-US" sz="2400" dirty="0"/>
              <a:t>, dan lain-lain.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, </a:t>
            </a:r>
            <a:r>
              <a:rPr lang="en-US" sz="2400" dirty="0" err="1"/>
              <a:t>asumsi</a:t>
            </a:r>
            <a:r>
              <a:rPr lang="en-US" sz="2400" dirty="0"/>
              <a:t> </a:t>
            </a:r>
            <a:r>
              <a:rPr lang="en-US" sz="2400" dirty="0" err="1"/>
              <a:t>maksimalisasi</a:t>
            </a:r>
            <a:r>
              <a:rPr lang="en-US" sz="2400" dirty="0"/>
              <a:t> </a:t>
            </a:r>
            <a:r>
              <a:rPr lang="en-US" sz="2400" dirty="0" err="1"/>
              <a:t>utilitas</a:t>
            </a:r>
            <a:r>
              <a:rPr lang="en-US" sz="2400" dirty="0"/>
              <a:t> </a:t>
            </a:r>
            <a:r>
              <a:rPr lang="en-US" sz="2400" dirty="0" err="1"/>
              <a:t>dipertahankan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memasukkan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lain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utilitas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409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3F7B-DB86-2A4A-327F-219F1738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97108"/>
          </a:xfrm>
        </p:spPr>
        <p:txBody>
          <a:bodyPr>
            <a:normAutofit/>
          </a:bodyPr>
          <a:lstStyle/>
          <a:p>
            <a:r>
              <a:rPr lang="fi-FI" sz="3600" dirty="0"/>
              <a:t>Preferensi waktu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5AEF-BAD8-0500-FCAF-8C65C780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541721"/>
            <a:ext cx="10706986" cy="47527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, </a:t>
            </a:r>
            <a:r>
              <a:rPr lang="en-US" sz="2400" dirty="0" err="1"/>
              <a:t>pilihan</a:t>
            </a:r>
            <a:r>
              <a:rPr lang="en-US" sz="2400" dirty="0"/>
              <a:t> </a:t>
            </a:r>
            <a:r>
              <a:rPr lang="en-US" sz="2400" dirty="0" err="1"/>
              <a:t>antarwaktu</a:t>
            </a:r>
            <a:r>
              <a:rPr lang="en-US" sz="2400" dirty="0"/>
              <a:t> </a:t>
            </a:r>
            <a:r>
              <a:rPr lang="en-US" sz="2400" dirty="0" err="1"/>
              <a:t>tersirat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model </a:t>
            </a:r>
            <a:r>
              <a:rPr lang="en-US" sz="2400" dirty="0" err="1"/>
              <a:t>konsumsi</a:t>
            </a:r>
            <a:r>
              <a:rPr lang="en-US" sz="2400" dirty="0"/>
              <a:t> yang </a:t>
            </a:r>
            <a:r>
              <a:rPr lang="en-US" sz="2400" dirty="0" err="1"/>
              <a:t>dinamis</a:t>
            </a:r>
            <a:r>
              <a:rPr lang="en-US" sz="2400" dirty="0"/>
              <a:t>. </a:t>
            </a:r>
            <a:r>
              <a:rPr lang="en-US" sz="2400" dirty="0" err="1"/>
              <a:t>Pertanyaannya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mengonsumsi</a:t>
            </a:r>
            <a:r>
              <a:rPr lang="en-US" sz="2400" dirty="0"/>
              <a:t> </a:t>
            </a:r>
            <a:r>
              <a:rPr lang="en-US" sz="2400" dirty="0" err="1"/>
              <a:t>sekarang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menabung</a:t>
            </a:r>
            <a:r>
              <a:rPr lang="en-US" sz="2400" dirty="0"/>
              <a:t> dan </a:t>
            </a:r>
            <a:r>
              <a:rPr lang="en-US" sz="2400" dirty="0" err="1"/>
              <a:t>berinvestasi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mengkonsumsi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di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hari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pertanyaan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mendasar</a:t>
            </a:r>
            <a:r>
              <a:rPr lang="en-US" sz="2400" dirty="0"/>
              <a:t> yang </a:t>
            </a:r>
            <a:r>
              <a:rPr lang="en-US" sz="2400" dirty="0" err="1"/>
              <a:t>dihadapi</a:t>
            </a:r>
            <a:r>
              <a:rPr lang="en-US" sz="2400" dirty="0"/>
              <a:t> oleh </a:t>
            </a:r>
            <a:r>
              <a:rPr lang="en-US" sz="2400" dirty="0" err="1"/>
              <a:t>individu</a:t>
            </a:r>
            <a:r>
              <a:rPr lang="en-US" sz="2400" dirty="0"/>
              <a:t>, </a:t>
            </a:r>
            <a:r>
              <a:rPr lang="en-US" sz="2400" dirty="0" err="1"/>
              <a:t>keluarga</a:t>
            </a:r>
            <a:r>
              <a:rPr lang="en-US" sz="2400" dirty="0"/>
              <a:t>, </a:t>
            </a:r>
            <a:r>
              <a:rPr lang="en-US" sz="2400" dirty="0" err="1"/>
              <a:t>perusahaan</a:t>
            </a:r>
            <a:r>
              <a:rPr lang="en-US" sz="2400" dirty="0"/>
              <a:t>, dan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bangsa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dikatakan</a:t>
            </a:r>
            <a:r>
              <a:rPr lang="en-US" sz="2400" dirty="0"/>
              <a:t>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preferensi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yang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,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dihadapkan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potensi</a:t>
            </a:r>
            <a:r>
              <a:rPr lang="en-US" sz="2400" dirty="0"/>
              <a:t> </a:t>
            </a:r>
            <a:r>
              <a:rPr lang="en-US" sz="2400" dirty="0" err="1"/>
              <a:t>stok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dialokasikan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periode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masa </a:t>
            </a:r>
            <a:r>
              <a:rPr lang="en-US" sz="2400" dirty="0" err="1"/>
              <a:t>depan</a:t>
            </a:r>
            <a:r>
              <a:rPr lang="en-US" sz="2400" dirty="0"/>
              <a:t>, </a:t>
            </a:r>
            <a:r>
              <a:rPr lang="en-US" sz="2400" dirty="0" err="1"/>
              <a:t>dia</a:t>
            </a:r>
            <a:r>
              <a:rPr lang="en-US" sz="2400" dirty="0"/>
              <a:t> </a:t>
            </a:r>
            <a:r>
              <a:rPr lang="en-US" sz="2400" dirty="0" err="1"/>
              <a:t>mengalokasikan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sedemikian</a:t>
            </a:r>
            <a:r>
              <a:rPr lang="en-US" sz="2400" dirty="0"/>
              <a:t> </a:t>
            </a:r>
            <a:r>
              <a:rPr lang="en-US" sz="2400" dirty="0" err="1"/>
              <a:t>rupa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 </a:t>
            </a:r>
            <a:r>
              <a:rPr lang="en-US" sz="2400" dirty="0" err="1"/>
              <a:t>waktunya</a:t>
            </a:r>
            <a:r>
              <a:rPr lang="en-US" sz="2400" dirty="0"/>
              <a:t> </a:t>
            </a:r>
            <a:r>
              <a:rPr lang="en-US" sz="2400" dirty="0" err="1"/>
              <a:t>condong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menjauhi</a:t>
            </a:r>
            <a:r>
              <a:rPr lang="en-US" sz="2400" dirty="0"/>
              <a:t> masa </a:t>
            </a:r>
            <a:r>
              <a:rPr lang="en-US" sz="2400" dirty="0" err="1"/>
              <a:t>kini</a:t>
            </a:r>
            <a:r>
              <a:rPr lang="en-US" sz="2400" dirty="0"/>
              <a:t>. </a:t>
            </a:r>
            <a:r>
              <a:rPr lang="en-US" sz="2400" dirty="0" err="1"/>
              <a:t>Preferensi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yang </a:t>
            </a:r>
            <a:r>
              <a:rPr lang="en-US" sz="2400" dirty="0" err="1"/>
              <a:t>positif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preferensi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alokasi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pada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mendekati</a:t>
            </a:r>
            <a:r>
              <a:rPr lang="en-US" sz="2400" dirty="0"/>
              <a:t> masa </a:t>
            </a:r>
            <a:r>
              <a:rPr lang="en-US" sz="2400" dirty="0" err="1"/>
              <a:t>kini</a:t>
            </a:r>
            <a:r>
              <a:rPr lang="en-US" sz="2400" dirty="0"/>
              <a:t>. </a:t>
            </a:r>
            <a:r>
              <a:rPr lang="en-US" sz="2400" dirty="0" err="1"/>
              <a:t>Preferensi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negative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preferensi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menunda</a:t>
            </a:r>
            <a:r>
              <a:rPr lang="en-US" sz="2400" dirty="0"/>
              <a:t> </a:t>
            </a:r>
            <a:r>
              <a:rPr lang="en-US" sz="2400" dirty="0" err="1"/>
              <a:t>alokasi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489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3F7B-DB86-2A4A-327F-219F1738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97108"/>
          </a:xfrm>
        </p:spPr>
        <p:txBody>
          <a:bodyPr>
            <a:normAutofit/>
          </a:bodyPr>
          <a:lstStyle/>
          <a:p>
            <a:r>
              <a:rPr lang="fi-FI" sz="3600" dirty="0"/>
              <a:t>Preferensi waktu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5AEF-BAD8-0500-FCAF-8C65C780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541721"/>
            <a:ext cx="10706986" cy="47527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/>
              <a:t>Paradigma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diusulkan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memperhitungkan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preferensi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. Hal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evaluasi</a:t>
            </a:r>
            <a:r>
              <a:rPr lang="en-US" sz="2400" dirty="0"/>
              <a:t> (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keuntungan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kerugian</a:t>
            </a:r>
            <a:r>
              <a:rPr lang="en-US" sz="2400" dirty="0"/>
              <a:t>) dan </a:t>
            </a:r>
            <a:r>
              <a:rPr lang="en-US" sz="2400" dirty="0" err="1"/>
              <a:t>ekspektasi</a:t>
            </a:r>
            <a:r>
              <a:rPr lang="en-US" sz="2400" dirty="0"/>
              <a:t> (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ketidakpastian</a:t>
            </a:r>
            <a:r>
              <a:rPr lang="en-US" sz="2400" dirty="0"/>
              <a:t>)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yang </a:t>
            </a:r>
            <a:r>
              <a:rPr lang="en-US" sz="2400" dirty="0" err="1"/>
              <a:t>diabaikan</a:t>
            </a:r>
            <a:r>
              <a:rPr lang="en-US" sz="2400" dirty="0"/>
              <a:t> di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dan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 (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, </a:t>
            </a:r>
            <a:r>
              <a:rPr lang="en-US" sz="2400" dirty="0" err="1"/>
              <a:t>lingkungan</a:t>
            </a:r>
            <a:r>
              <a:rPr lang="en-US" sz="2400" dirty="0"/>
              <a:t>) dan internal (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, </a:t>
            </a:r>
            <a:r>
              <a:rPr lang="en-US" sz="2400" dirty="0" err="1"/>
              <a:t>sikap</a:t>
            </a:r>
            <a:r>
              <a:rPr lang="en-US" sz="2400" dirty="0"/>
              <a:t>, </a:t>
            </a:r>
            <a:r>
              <a:rPr lang="en-US" sz="2400" dirty="0" err="1"/>
              <a:t>motivasi</a:t>
            </a:r>
            <a:r>
              <a:rPr lang="en-US" sz="2400" dirty="0"/>
              <a:t>) yang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evaluasi</a:t>
            </a:r>
            <a:r>
              <a:rPr lang="en-US" sz="2400" dirty="0"/>
              <a:t> dan </a:t>
            </a:r>
            <a:r>
              <a:rPr lang="en-US" sz="2400" dirty="0" err="1"/>
              <a:t>harapan</a:t>
            </a:r>
            <a:r>
              <a:rPr lang="en-US" sz="2400" dirty="0"/>
              <a:t>, di </a:t>
            </a:r>
            <a:r>
              <a:rPr lang="en-US" sz="2400" dirty="0" err="1"/>
              <a:t>sisi</a:t>
            </a:r>
            <a:r>
              <a:rPr lang="en-US" sz="2400" dirty="0"/>
              <a:t> lain.</a:t>
            </a:r>
          </a:p>
          <a:p>
            <a:pPr marL="0" indent="0">
              <a:buNone/>
            </a:pPr>
            <a:r>
              <a:rPr lang="en-US" sz="2400" dirty="0" err="1"/>
              <a:t>Preferensi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mengacu</a:t>
            </a:r>
            <a:r>
              <a:rPr lang="en-US" sz="2400" dirty="0"/>
              <a:t> pada </a:t>
            </a:r>
            <a:r>
              <a:rPr lang="en-US" sz="2400" dirty="0" err="1"/>
              <a:t>preferensi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mengalokasikan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di masa </a:t>
            </a:r>
            <a:r>
              <a:rPr lang="en-US" sz="2400" dirty="0" err="1"/>
              <a:t>depan</a:t>
            </a:r>
            <a:r>
              <a:rPr lang="en-US" sz="2400" dirty="0"/>
              <a:t>.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dikaitkan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kesediaan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menunda</a:t>
            </a:r>
            <a:r>
              <a:rPr lang="en-US" sz="2400" dirty="0"/>
              <a:t> </a:t>
            </a:r>
            <a:r>
              <a:rPr lang="en-US" sz="2400" dirty="0" err="1"/>
              <a:t>kepuasan</a:t>
            </a:r>
            <a:r>
              <a:rPr lang="en-US" sz="2400" dirty="0"/>
              <a:t> dan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menabung</a:t>
            </a:r>
            <a:r>
              <a:rPr lang="en-US" sz="2400" dirty="0"/>
              <a:t>. </a:t>
            </a:r>
            <a:r>
              <a:rPr lang="en-US" sz="2400" dirty="0" err="1"/>
              <a:t>Pengukuran</a:t>
            </a:r>
            <a:r>
              <a:rPr lang="en-US" sz="2400" dirty="0"/>
              <a:t> </a:t>
            </a:r>
            <a:r>
              <a:rPr lang="en-US" sz="2400" dirty="0" err="1"/>
              <a:t>melibatkan</a:t>
            </a:r>
            <a:r>
              <a:rPr lang="en-US" sz="2400" dirty="0"/>
              <a:t> </a:t>
            </a:r>
            <a:r>
              <a:rPr lang="en-US" sz="2400" dirty="0" err="1"/>
              <a:t>estimasi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suku</a:t>
            </a:r>
            <a:r>
              <a:rPr lang="en-US" sz="2400" dirty="0"/>
              <a:t> </a:t>
            </a:r>
            <a:r>
              <a:rPr lang="en-US" sz="2400" dirty="0" err="1"/>
              <a:t>bunga</a:t>
            </a:r>
            <a:r>
              <a:rPr lang="en-US" sz="2400" dirty="0"/>
              <a:t> </a:t>
            </a:r>
            <a:r>
              <a:rPr lang="en-US" sz="2400" dirty="0" err="1"/>
              <a:t>subjektif</a:t>
            </a:r>
            <a:r>
              <a:rPr lang="en-US" sz="2400" dirty="0"/>
              <a:t>, yang </a:t>
            </a:r>
            <a:r>
              <a:rPr lang="en-US" sz="2400" dirty="0" err="1"/>
              <a:t>tampaknya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karakteristik</a:t>
            </a:r>
            <a:r>
              <a:rPr lang="en-US" sz="2400" dirty="0"/>
              <a:t> </a:t>
            </a:r>
            <a:r>
              <a:rPr lang="en-US" sz="2400" dirty="0" err="1"/>
              <a:t>sosio-demografis</a:t>
            </a:r>
            <a:r>
              <a:rPr lang="en-US" sz="2400" dirty="0"/>
              <a:t> dan </a:t>
            </a:r>
            <a:r>
              <a:rPr lang="en-US" sz="2400" dirty="0" err="1"/>
              <a:t>ekspektasi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. </a:t>
            </a:r>
            <a:r>
              <a:rPr lang="en-US" sz="2400" dirty="0" err="1"/>
              <a:t>Preferensi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pada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digeneralisasikan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meyakinkan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7886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3F7B-DB86-2A4A-327F-219F1738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97108"/>
          </a:xfrm>
        </p:spPr>
        <p:txBody>
          <a:bodyPr>
            <a:normAutofit/>
          </a:bodyPr>
          <a:lstStyle/>
          <a:p>
            <a:r>
              <a:rPr lang="fi-FI" sz="3600" dirty="0"/>
              <a:t>Cognitive Style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5AEF-BAD8-0500-FCAF-8C65C780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541721"/>
            <a:ext cx="10706986" cy="4752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psikologi</a:t>
            </a:r>
            <a:r>
              <a:rPr lang="en-US" sz="2400" dirty="0"/>
              <a:t>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memperhatikan</a:t>
            </a:r>
            <a:r>
              <a:rPr lang="en-US" sz="2400" dirty="0"/>
              <a:t> </a:t>
            </a:r>
            <a:r>
              <a:rPr lang="en-US" sz="2400" dirty="0" err="1"/>
              <a:t>lingkungannya</a:t>
            </a:r>
            <a:r>
              <a:rPr lang="en-US" sz="2400" dirty="0"/>
              <a:t>.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mengasumsikan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menilai</a:t>
            </a:r>
            <a:r>
              <a:rPr lang="en-US" sz="2400" dirty="0"/>
              <a:t> </a:t>
            </a:r>
            <a:r>
              <a:rPr lang="en-US" sz="2400" dirty="0" err="1"/>
              <a:t>lingkungannya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, pada </a:t>
            </a:r>
            <a:r>
              <a:rPr lang="en-US" sz="2400" dirty="0" err="1"/>
              <a:t>kenyataannya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membedakan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dan </a:t>
            </a:r>
            <a:r>
              <a:rPr lang="en-US" sz="2400" dirty="0" err="1"/>
              <a:t>mengintegrasikan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berbeda-beda</a:t>
            </a:r>
            <a:r>
              <a:rPr lang="en-US" sz="2400" dirty="0"/>
              <a:t> pada </a:t>
            </a:r>
            <a:r>
              <a:rPr lang="en-US" sz="2400" dirty="0" err="1"/>
              <a:t>setiap</a:t>
            </a:r>
            <a:r>
              <a:rPr lang="en-US" sz="2400" dirty="0"/>
              <a:t> orang. </a:t>
            </a:r>
            <a:r>
              <a:rPr lang="en-US" sz="2400" dirty="0" err="1"/>
              <a:t>Variasi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, </a:t>
            </a:r>
            <a:r>
              <a:rPr lang="en-US" sz="2400" dirty="0" err="1"/>
              <a:t>meskipun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dan </a:t>
            </a:r>
            <a:r>
              <a:rPr lang="en-US" sz="2400" dirty="0" err="1"/>
              <a:t>preferensi</a:t>
            </a:r>
            <a:r>
              <a:rPr lang="en-US" sz="2400" dirty="0"/>
              <a:t> masing-masing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.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membedakan</a:t>
            </a:r>
            <a:r>
              <a:rPr lang="en-US" sz="2400" dirty="0"/>
              <a:t> dan </a:t>
            </a:r>
            <a:r>
              <a:rPr lang="en-US" sz="2400" dirty="0" err="1"/>
              <a:t>mengintegrasikan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memfasilitasi</a:t>
            </a:r>
            <a:r>
              <a:rPr lang="en-US" sz="2400" dirty="0"/>
              <a:t> </a:t>
            </a:r>
            <a:r>
              <a:rPr lang="en-US" sz="2400" dirty="0" err="1"/>
              <a:t>pemrosesan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,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dan </a:t>
            </a:r>
            <a:r>
              <a:rPr lang="en-US" sz="2400" dirty="0" err="1"/>
              <a:t>pemecahan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. Hal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diasumsikan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mempercepat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dan </a:t>
            </a:r>
            <a:r>
              <a:rPr lang="en-US" sz="2400" dirty="0" err="1"/>
              <a:t>adaptasi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3044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3F7B-DB86-2A4A-327F-219F1738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97108"/>
          </a:xfrm>
        </p:spPr>
        <p:txBody>
          <a:bodyPr>
            <a:normAutofit/>
          </a:bodyPr>
          <a:lstStyle/>
          <a:p>
            <a:r>
              <a:rPr lang="fi-FI" sz="3600" dirty="0"/>
              <a:t>Cognitive Style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5AEF-BAD8-0500-FCAF-8C65C780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541721"/>
            <a:ext cx="10706986" cy="47527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diferensiasi</a:t>
            </a:r>
            <a:r>
              <a:rPr lang="en-US" sz="2400" dirty="0"/>
              <a:t> </a:t>
            </a:r>
            <a:r>
              <a:rPr lang="en-US" sz="2400" dirty="0" err="1"/>
              <a:t>kognitif</a:t>
            </a:r>
            <a:r>
              <a:rPr lang="en-US" sz="2400" dirty="0"/>
              <a:t> </a:t>
            </a:r>
            <a:r>
              <a:rPr lang="en-US" sz="2400" dirty="0" err="1"/>
              <a:t>relevan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. </a:t>
            </a:r>
            <a:r>
              <a:rPr lang="en-US" sz="2400" dirty="0" err="1"/>
              <a:t>Individu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kognitif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diharapkan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aktif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pencariannya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dan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kesan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akurat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dan orang. </a:t>
            </a:r>
            <a:r>
              <a:rPr lang="en-US" sz="2400" dirty="0" err="1"/>
              <a:t>Mereka</a:t>
            </a:r>
            <a:r>
              <a:rPr lang="en-US" sz="2400" dirty="0"/>
              <a:t> juga </a:t>
            </a:r>
            <a:r>
              <a:rPr lang="en-US" sz="2400" dirty="0" err="1"/>
              <a:t>memasukkan</a:t>
            </a:r>
            <a:r>
              <a:rPr lang="en-US" sz="2400" dirty="0"/>
              <a:t> </a:t>
            </a:r>
            <a:r>
              <a:rPr lang="en-US" sz="2400" dirty="0" err="1"/>
              <a:t>rangsangan</a:t>
            </a:r>
            <a:r>
              <a:rPr lang="en-US" sz="2400" dirty="0"/>
              <a:t> yang </a:t>
            </a:r>
            <a:r>
              <a:rPr lang="en-US" sz="2400" dirty="0" err="1"/>
              <a:t>disukai</a:t>
            </a:r>
            <a:r>
              <a:rPr lang="en-US" sz="2400" dirty="0"/>
              <a:t> dan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disukai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evaluasinya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dan </a:t>
            </a:r>
            <a:r>
              <a:rPr lang="en-US" sz="2400" dirty="0" err="1"/>
              <a:t>layanan</a:t>
            </a:r>
            <a:r>
              <a:rPr lang="en-US" sz="2400" dirty="0"/>
              <a:t>. Oleh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diasumsikan</a:t>
            </a:r>
            <a:r>
              <a:rPr lang="en-US" sz="2400" dirty="0"/>
              <a:t> </a:t>
            </a:r>
            <a:r>
              <a:rPr lang="en-US" sz="2400" dirty="0" err="1"/>
              <a:t>membeli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dan </a:t>
            </a:r>
            <a:r>
              <a:rPr lang="en-US" sz="2400" dirty="0" err="1"/>
              <a:t>layanan</a:t>
            </a:r>
            <a:r>
              <a:rPr lang="en-US" sz="2400" dirty="0"/>
              <a:t> yang </a:t>
            </a: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memuaskan</a:t>
            </a:r>
            <a:r>
              <a:rPr lang="en-US" sz="2400" dirty="0"/>
              <a:t>. </a:t>
            </a:r>
            <a:r>
              <a:rPr lang="en-US" sz="2400" dirty="0" err="1"/>
              <a:t>Individu</a:t>
            </a:r>
            <a:r>
              <a:rPr lang="en-US" sz="2400" dirty="0"/>
              <a:t> yang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kognitif</a:t>
            </a:r>
            <a:r>
              <a:rPr lang="en-US" sz="2400" dirty="0"/>
              <a:t> </a:t>
            </a:r>
            <a:r>
              <a:rPr lang="en-US" sz="2400" dirty="0" err="1"/>
              <a:t>sederhana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rentan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</a:t>
            </a:r>
            <a:r>
              <a:rPr lang="en-US" sz="2400" dirty="0" err="1"/>
              <a:t>persuasif</a:t>
            </a:r>
            <a:r>
              <a:rPr lang="en-US" sz="2400" dirty="0"/>
              <a:t> </a:t>
            </a:r>
            <a:r>
              <a:rPr lang="en-US" sz="2400" dirty="0" err="1"/>
              <a:t>sepihak</a:t>
            </a:r>
            <a:r>
              <a:rPr lang="en-US" sz="2400" dirty="0"/>
              <a:t> (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).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kognitif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menyukai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seimbang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dan </a:t>
            </a:r>
            <a:r>
              <a:rPr lang="en-US" sz="2400" dirty="0" err="1"/>
              <a:t>bahkan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toleran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sekali</a:t>
            </a:r>
            <a:r>
              <a:rPr lang="en-US" sz="2400" dirty="0"/>
              <a:t> </a:t>
            </a:r>
            <a:r>
              <a:rPr lang="en-US" sz="2400" dirty="0" err="1"/>
              <a:t>selaras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keyakinan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. Hal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ditujukan</a:t>
            </a:r>
            <a:r>
              <a:rPr lang="en-US" sz="2400" dirty="0"/>
              <a:t> pada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sikap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dan 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dirancang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tergantung</a:t>
            </a:r>
            <a:r>
              <a:rPr lang="en-US" sz="2400" dirty="0"/>
              <a:t> pada </a:t>
            </a:r>
            <a:r>
              <a:rPr lang="en-US" sz="2400" dirty="0" err="1"/>
              <a:t>audiens</a:t>
            </a:r>
            <a:r>
              <a:rPr lang="en-US" sz="2400" dirty="0"/>
              <a:t> yang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dijangkau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8011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3F7B-DB86-2A4A-327F-219F1738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97108"/>
          </a:xfrm>
        </p:spPr>
        <p:txBody>
          <a:bodyPr>
            <a:normAutofit/>
          </a:bodyPr>
          <a:lstStyle/>
          <a:p>
            <a:r>
              <a:rPr lang="fi-FI" sz="3600" dirty="0"/>
              <a:t>Gaya Hidup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5AEF-BAD8-0500-FCAF-8C65C780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541721"/>
            <a:ext cx="10706986" cy="4752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Motivasi</a:t>
            </a:r>
            <a:r>
              <a:rPr lang="en-US" sz="2400" dirty="0"/>
              <a:t> dan </a:t>
            </a:r>
            <a:r>
              <a:rPr lang="en-US" sz="2400" dirty="0" err="1"/>
              <a:t>ciri-ciri</a:t>
            </a:r>
            <a:r>
              <a:rPr lang="en-US" sz="2400" dirty="0"/>
              <a:t> </a:t>
            </a:r>
            <a:r>
              <a:rPr lang="en-US" sz="2400" dirty="0" err="1"/>
              <a:t>kepribadian</a:t>
            </a:r>
            <a:r>
              <a:rPr lang="en-US" sz="2400" dirty="0"/>
              <a:t> yang </a:t>
            </a:r>
            <a:r>
              <a:rPr lang="en-US" sz="2400" dirty="0" err="1"/>
              <a:t>dibahas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,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.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teoritis</a:t>
            </a:r>
            <a:r>
              <a:rPr lang="en-US" sz="2400" dirty="0"/>
              <a:t> </a:t>
            </a:r>
            <a:r>
              <a:rPr lang="en-US" sz="2400" dirty="0" err="1"/>
              <a:t>psikologi</a:t>
            </a:r>
            <a:r>
              <a:rPr lang="en-US" sz="2400" dirty="0"/>
              <a:t>; </a:t>
            </a:r>
            <a:r>
              <a:rPr lang="en-US" sz="2400" dirty="0" err="1"/>
              <a:t>namun</a:t>
            </a:r>
            <a:r>
              <a:rPr lang="en-US" sz="2400" dirty="0"/>
              <a:t>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praktismungkin</a:t>
            </a:r>
            <a:r>
              <a:rPr lang="en-US" sz="2400" dirty="0"/>
              <a:t> </a:t>
            </a:r>
            <a:r>
              <a:rPr lang="en-US" sz="2400" dirty="0" err="1"/>
              <a:t>bermanfaat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ciri-ciri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spesifik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, mis. </a:t>
            </a:r>
            <a:r>
              <a:rPr lang="en-US" sz="2400" dirty="0" err="1"/>
              <a:t>pembelian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merek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. </a:t>
            </a:r>
            <a:r>
              <a:rPr lang="en-US" sz="2400" dirty="0" err="1"/>
              <a:t>Pengklasifikasian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praktis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dicapai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mendeskripsikan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, </a:t>
            </a:r>
            <a:r>
              <a:rPr lang="en-US" sz="2400" dirty="0" err="1"/>
              <a:t>menggabungkan</a:t>
            </a:r>
            <a:r>
              <a:rPr lang="en-US" sz="2400" dirty="0"/>
              <a:t>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dan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menghabiskan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dan uang.</a:t>
            </a:r>
          </a:p>
        </p:txBody>
      </p:sp>
    </p:spTree>
    <p:extLst>
      <p:ext uri="{BB962C8B-B14F-4D97-AF65-F5344CB8AC3E}">
        <p14:creationId xmlns:p14="http://schemas.microsoft.com/office/powerpoint/2010/main" val="2392149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3F7B-DB86-2A4A-327F-219F1738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97108"/>
          </a:xfrm>
        </p:spPr>
        <p:txBody>
          <a:bodyPr>
            <a:normAutofit/>
          </a:bodyPr>
          <a:lstStyle/>
          <a:p>
            <a:r>
              <a:rPr lang="fi-FI" sz="3600" dirty="0"/>
              <a:t>Gaya Hidup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5AEF-BAD8-0500-FCAF-8C65C780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541721"/>
            <a:ext cx="10706986" cy="4752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psikografis</a:t>
            </a:r>
            <a:r>
              <a:rPr lang="en-US" sz="2400" dirty="0"/>
              <a:t> </a:t>
            </a:r>
            <a:r>
              <a:rPr lang="en-US" sz="2400" dirty="0" err="1"/>
              <a:t>relevan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pemasar</a:t>
            </a:r>
            <a:r>
              <a:rPr lang="en-US" sz="2400" dirty="0"/>
              <a:t> dan </a:t>
            </a:r>
            <a:r>
              <a:rPr lang="en-US" sz="2400" dirty="0" err="1"/>
              <a:t>peneliti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. </a:t>
            </a:r>
            <a:r>
              <a:rPr lang="en-US" sz="2400" dirty="0" err="1"/>
              <a:t>Psikografik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deskripsi</a:t>
            </a:r>
            <a:r>
              <a:rPr lang="en-US" sz="2400" dirty="0"/>
              <a:t> yang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tipe</a:t>
            </a:r>
            <a:r>
              <a:rPr lang="en-US" sz="2400" dirty="0"/>
              <a:t> orang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periklanan</a:t>
            </a:r>
            <a:r>
              <a:rPr lang="en-US" sz="2400" dirty="0"/>
              <a:t>, </a:t>
            </a:r>
            <a:r>
              <a:rPr lang="en-US" sz="2400" dirty="0" err="1"/>
              <a:t>penerbitan</a:t>
            </a:r>
            <a:r>
              <a:rPr lang="en-US" sz="2400" dirty="0"/>
              <a:t>,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inovatif</a:t>
            </a:r>
            <a:r>
              <a:rPr lang="en-US" sz="2400" dirty="0"/>
              <a:t>, dan </a:t>
            </a:r>
            <a:r>
              <a:rPr lang="en-US" sz="2400" dirty="0" err="1"/>
              <a:t>sebagainya</a:t>
            </a:r>
            <a:r>
              <a:rPr lang="en-US" sz="2400" dirty="0"/>
              <a:t>,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klasifikasi</a:t>
            </a:r>
            <a:r>
              <a:rPr lang="en-US" sz="2400" dirty="0"/>
              <a:t> </a:t>
            </a:r>
            <a:r>
              <a:rPr lang="en-US" sz="2400" dirty="0" err="1"/>
              <a:t>demografis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kepribadian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.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psikografis</a:t>
            </a:r>
            <a:r>
              <a:rPr lang="en-US" sz="2400" dirty="0"/>
              <a:t> </a:t>
            </a:r>
            <a:r>
              <a:rPr lang="en-US" sz="2400" dirty="0" err="1"/>
              <a:t>mengacu</a:t>
            </a:r>
            <a:r>
              <a:rPr lang="en-US" sz="2400" dirty="0"/>
              <a:t> pada </a:t>
            </a:r>
            <a:r>
              <a:rPr lang="en-US" sz="2400" dirty="0" err="1"/>
              <a:t>aktivitas</a:t>
            </a:r>
            <a:r>
              <a:rPr lang="en-US" sz="2400" dirty="0"/>
              <a:t>, </a:t>
            </a:r>
            <a:r>
              <a:rPr lang="en-US" sz="2400" dirty="0" err="1"/>
              <a:t>minat</a:t>
            </a:r>
            <a:r>
              <a:rPr lang="en-US" sz="2400" dirty="0"/>
              <a:t>, dan </a:t>
            </a:r>
            <a:r>
              <a:rPr lang="en-US" sz="2400" dirty="0" err="1"/>
              <a:t>pendapat</a:t>
            </a:r>
            <a:r>
              <a:rPr lang="en-US" sz="2400" dirty="0"/>
              <a:t> (AIO) </a:t>
            </a:r>
            <a:r>
              <a:rPr lang="en-US" sz="2400" dirty="0" err="1"/>
              <a:t>konsumen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Gaya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mengacu</a:t>
            </a:r>
            <a:r>
              <a:rPr lang="en-US" sz="2400" dirty="0"/>
              <a:t> pada </a:t>
            </a:r>
            <a:r>
              <a:rPr lang="en-US" sz="2400" dirty="0" err="1"/>
              <a:t>aktivitas</a:t>
            </a:r>
            <a:r>
              <a:rPr lang="en-US" sz="2400" dirty="0"/>
              <a:t>, </a:t>
            </a:r>
            <a:r>
              <a:rPr lang="en-US" sz="2400" dirty="0" err="1"/>
              <a:t>minat</a:t>
            </a:r>
            <a:r>
              <a:rPr lang="en-US" sz="2400" dirty="0"/>
              <a:t>, dan </a:t>
            </a:r>
            <a:r>
              <a:rPr lang="en-US" sz="2400" dirty="0" err="1"/>
              <a:t>opini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(</a:t>
            </a:r>
            <a:r>
              <a:rPr lang="en-US" sz="2400"/>
              <a:t>AIO) dari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disposisi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. Karena AIO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dikaitkan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dekat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barang-barang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, </a:t>
            </a:r>
            <a:r>
              <a:rPr lang="en-US" sz="2400" dirty="0" err="1"/>
              <a:t>psikografis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 </a:t>
            </a:r>
            <a:r>
              <a:rPr lang="en-US" sz="2400" dirty="0" err="1"/>
              <a:t>praktis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segmentasi</a:t>
            </a:r>
            <a:r>
              <a:rPr lang="en-US" sz="2400" dirty="0"/>
              <a:t> pasar.</a:t>
            </a:r>
          </a:p>
        </p:txBody>
      </p:sp>
    </p:spTree>
    <p:extLst>
      <p:ext uri="{BB962C8B-B14F-4D97-AF65-F5344CB8AC3E}">
        <p14:creationId xmlns:p14="http://schemas.microsoft.com/office/powerpoint/2010/main" val="350275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9DA1-69D1-9DED-DB65-E3D66A56D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77862"/>
          </a:xfrm>
        </p:spPr>
        <p:txBody>
          <a:bodyPr>
            <a:normAutofit/>
          </a:bodyPr>
          <a:lstStyle/>
          <a:p>
            <a:r>
              <a:rPr lang="en-US" sz="3600" dirty="0" err="1"/>
              <a:t>Motivasi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D9E0A-498E-FEF2-8A2C-7550A68E6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22474"/>
            <a:ext cx="10058400" cy="44929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Dorongan</a:t>
            </a:r>
            <a:r>
              <a:rPr lang="en-US" sz="2400" dirty="0"/>
              <a:t> yang </a:t>
            </a:r>
            <a:r>
              <a:rPr lang="en-US" sz="2400" dirty="0" err="1"/>
              <a:t>membentuk</a:t>
            </a:r>
            <a:r>
              <a:rPr lang="en-US" sz="2400" dirty="0"/>
              <a:t> &amp; </a:t>
            </a:r>
            <a:r>
              <a:rPr lang="en-US" sz="2400" dirty="0" err="1"/>
              <a:t>mengarahkan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(Gibson, 2009)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Suatu</a:t>
            </a:r>
            <a:r>
              <a:rPr lang="en-US" sz="2400" dirty="0"/>
              <a:t> proses yang </a:t>
            </a:r>
            <a:r>
              <a:rPr lang="en-US" sz="2400" dirty="0" err="1"/>
              <a:t>meliputi</a:t>
            </a:r>
            <a:r>
              <a:rPr lang="en-US" sz="2400" dirty="0"/>
              <a:t> </a:t>
            </a:r>
            <a:r>
              <a:rPr lang="en-US" sz="2400" dirty="0" err="1"/>
              <a:t>intensitas</a:t>
            </a:r>
            <a:r>
              <a:rPr lang="en-US" sz="2400" dirty="0"/>
              <a:t>, </a:t>
            </a:r>
            <a:r>
              <a:rPr lang="en-US" sz="2400" dirty="0" err="1"/>
              <a:t>arah</a:t>
            </a:r>
            <a:r>
              <a:rPr lang="en-US" sz="2400" dirty="0"/>
              <a:t> &amp; </a:t>
            </a:r>
            <a:r>
              <a:rPr lang="en-US" sz="2400" dirty="0" err="1"/>
              <a:t>persistensi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(Robbins &amp; Judge, 2011)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Motivasi</a:t>
            </a:r>
            <a:r>
              <a:rPr lang="en-US" sz="2400" dirty="0"/>
              <a:t> </a:t>
            </a:r>
            <a:r>
              <a:rPr lang="en-US" sz="2400" dirty="0" err="1"/>
              <a:t>intrinsik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Motivasi</a:t>
            </a:r>
            <a:r>
              <a:rPr lang="en-US" sz="2400" dirty="0"/>
              <a:t> </a:t>
            </a:r>
            <a:r>
              <a:rPr lang="en-US" sz="2400" dirty="0" err="1"/>
              <a:t>ekstrinsik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54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9DA1-69D1-9DED-DB65-E3D66A56D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77862"/>
          </a:xfrm>
        </p:spPr>
        <p:txBody>
          <a:bodyPr>
            <a:normAutofit/>
          </a:bodyPr>
          <a:lstStyle/>
          <a:p>
            <a:r>
              <a:rPr lang="en-US" sz="3600" dirty="0" err="1"/>
              <a:t>Hirarki</a:t>
            </a:r>
            <a:r>
              <a:rPr lang="en-US" sz="3600" dirty="0"/>
              <a:t> </a:t>
            </a:r>
            <a:r>
              <a:rPr lang="en-US" sz="3600" dirty="0" err="1"/>
              <a:t>Kebutuhan</a:t>
            </a:r>
            <a:r>
              <a:rPr lang="en-US" sz="3600" dirty="0"/>
              <a:t> Maslow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7ED2E6-150A-73FE-7707-1FACCBDFA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6629" y="1722438"/>
            <a:ext cx="6858741" cy="44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7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3F7B-DB86-2A4A-327F-219F1738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971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5AEF-BAD8-0500-FCAF-8C65C780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541721"/>
            <a:ext cx="10706986" cy="4752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Kesimpulan :</a:t>
            </a:r>
          </a:p>
          <a:p>
            <a:pPr marL="0" indent="0">
              <a:buNone/>
            </a:pPr>
            <a:r>
              <a:rPr lang="en-US" sz="2400" dirty="0" err="1"/>
              <a:t>Motivasi</a:t>
            </a:r>
            <a:r>
              <a:rPr lang="en-US" sz="2400" dirty="0"/>
              <a:t> </a:t>
            </a:r>
            <a:r>
              <a:rPr lang="en-US" sz="2400" dirty="0" err="1"/>
              <a:t>dianggap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faktor-faktor</a:t>
            </a:r>
            <a:r>
              <a:rPr lang="en-US" sz="2400" dirty="0"/>
              <a:t> </a:t>
            </a:r>
            <a:r>
              <a:rPr lang="en-US" sz="2400" dirty="0" err="1"/>
              <a:t>penentu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, yang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terletak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organisme</a:t>
            </a:r>
            <a:r>
              <a:rPr lang="en-US" sz="2400" dirty="0"/>
              <a:t> (</a:t>
            </a:r>
            <a:r>
              <a:rPr lang="en-US" sz="2400" dirty="0" err="1"/>
              <a:t>motivasi</a:t>
            </a:r>
            <a:r>
              <a:rPr lang="en-US" sz="2400" dirty="0"/>
              <a:t> </a:t>
            </a:r>
            <a:r>
              <a:rPr lang="en-US" sz="2400" dirty="0" err="1"/>
              <a:t>intrinsik</a:t>
            </a:r>
            <a:r>
              <a:rPr lang="en-US" sz="2400" dirty="0"/>
              <a:t>)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(</a:t>
            </a:r>
            <a:r>
              <a:rPr lang="en-US" sz="2400" dirty="0" err="1"/>
              <a:t>motivasi</a:t>
            </a:r>
            <a:r>
              <a:rPr lang="en-US" sz="2400" dirty="0"/>
              <a:t> </a:t>
            </a:r>
            <a:r>
              <a:rPr lang="en-US" sz="2400" dirty="0" err="1"/>
              <a:t>ekstrinsik</a:t>
            </a:r>
            <a:r>
              <a:rPr lang="en-US" sz="2400" dirty="0"/>
              <a:t>). </a:t>
            </a:r>
            <a:r>
              <a:rPr lang="en-US" sz="2400" dirty="0" err="1"/>
              <a:t>Disposisi</a:t>
            </a:r>
            <a:r>
              <a:rPr lang="en-US" sz="2400" dirty="0"/>
              <a:t> </a:t>
            </a:r>
            <a:r>
              <a:rPr lang="en-US" sz="2400" dirty="0" err="1"/>
              <a:t>motivasi</a:t>
            </a:r>
            <a:r>
              <a:rPr lang="en-US" sz="2400" dirty="0"/>
              <a:t> yang </a:t>
            </a:r>
            <a:r>
              <a:rPr lang="en-US" sz="2400" dirty="0" err="1"/>
              <a:t>stabil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kepribadian</a:t>
            </a:r>
            <a:r>
              <a:rPr lang="en-US" sz="2400" dirty="0"/>
              <a:t> dan </a:t>
            </a:r>
            <a:r>
              <a:rPr lang="en-US" sz="2400" dirty="0" err="1"/>
              <a:t>mencirikan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. Upaya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menyusun</a:t>
            </a:r>
            <a:r>
              <a:rPr lang="en-US" sz="2400" dirty="0"/>
              <a:t> </a:t>
            </a:r>
            <a:r>
              <a:rPr lang="en-US" sz="2400" dirty="0" err="1"/>
              <a:t>motivasi-motivasi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; yang paling </a:t>
            </a:r>
            <a:r>
              <a:rPr lang="en-US" sz="2400" dirty="0" err="1"/>
              <a:t>terkenal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hierarki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Maslow.</a:t>
            </a:r>
          </a:p>
        </p:txBody>
      </p:sp>
    </p:spTree>
    <p:extLst>
      <p:ext uri="{BB962C8B-B14F-4D97-AF65-F5344CB8AC3E}">
        <p14:creationId xmlns:p14="http://schemas.microsoft.com/office/powerpoint/2010/main" val="157324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3F7B-DB86-2A4A-327F-219F1738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97108"/>
          </a:xfrm>
        </p:spPr>
        <p:txBody>
          <a:bodyPr>
            <a:normAutofit/>
          </a:bodyPr>
          <a:lstStyle/>
          <a:p>
            <a:r>
              <a:rPr lang="en-US" sz="3600" dirty="0" err="1"/>
              <a:t>Kebutuhan</a:t>
            </a:r>
            <a:r>
              <a:rPr lang="en-US" sz="3600" dirty="0"/>
              <a:t> </a:t>
            </a:r>
            <a:r>
              <a:rPr lang="en-US" sz="3600" dirty="0" err="1"/>
              <a:t>Berprestasi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5AEF-BAD8-0500-FCAF-8C65C780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541721"/>
            <a:ext cx="10706986" cy="4752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yang </a:t>
            </a:r>
            <a:r>
              <a:rPr lang="en-US" sz="2400" dirty="0" err="1"/>
              <a:t>sulit</a:t>
            </a:r>
            <a:r>
              <a:rPr lang="en-US" sz="2400" dirty="0"/>
              <a:t>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menguasai</a:t>
            </a:r>
            <a:r>
              <a:rPr lang="en-US" sz="2400" dirty="0"/>
              <a:t>, </a:t>
            </a:r>
            <a:r>
              <a:rPr lang="en-US" sz="2400" dirty="0" err="1"/>
              <a:t>memanipulasi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, </a:t>
            </a:r>
            <a:r>
              <a:rPr lang="en-US" sz="2400" dirty="0" err="1"/>
              <a:t>manusia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ide.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</a:t>
            </a:r>
            <a:r>
              <a:rPr lang="en-US" sz="2400" dirty="0" err="1"/>
              <a:t>secepat</a:t>
            </a:r>
            <a:r>
              <a:rPr lang="en-US" sz="2400" dirty="0"/>
              <a:t> dan </a:t>
            </a:r>
            <a:r>
              <a:rPr lang="en-US" sz="2400" dirty="0" err="1"/>
              <a:t>semandiri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. </a:t>
            </a:r>
            <a:r>
              <a:rPr lang="en-US" sz="2400" dirty="0" err="1"/>
              <a:t>Mengatasi</a:t>
            </a:r>
            <a:r>
              <a:rPr lang="en-US" sz="2400" dirty="0"/>
              <a:t> </a:t>
            </a:r>
            <a:r>
              <a:rPr lang="en-US" sz="2400" dirty="0" err="1"/>
              <a:t>hambatan</a:t>
            </a:r>
            <a:r>
              <a:rPr lang="en-US" sz="2400" dirty="0"/>
              <a:t> dan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yang </a:t>
            </a:r>
            <a:r>
              <a:rPr lang="en-US" sz="2400" dirty="0" err="1"/>
              <a:t>tinggi</a:t>
            </a:r>
            <a:r>
              <a:rPr lang="en-US" sz="2400" dirty="0"/>
              <a:t>.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melampaui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.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menyaingi</a:t>
            </a:r>
            <a:r>
              <a:rPr lang="en-US" sz="2400" dirty="0"/>
              <a:t> dan </a:t>
            </a:r>
            <a:r>
              <a:rPr lang="en-US" sz="2400" dirty="0" err="1"/>
              <a:t>mengalahkan</a:t>
            </a:r>
            <a:r>
              <a:rPr lang="en-US" sz="2400" dirty="0"/>
              <a:t> orang lain.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keberhasilan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bakat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prestasi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dikaitkan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fenomena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prestasi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, </a:t>
            </a:r>
            <a:r>
              <a:rPr lang="en-US" sz="2400" dirty="0" err="1"/>
              <a:t>kewirausahaan</a:t>
            </a:r>
            <a:r>
              <a:rPr lang="en-US" sz="2400" dirty="0"/>
              <a:t> dan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60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3F7B-DB86-2A4A-327F-219F1738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97108"/>
          </a:xfrm>
        </p:spPr>
        <p:txBody>
          <a:bodyPr>
            <a:normAutofit/>
          </a:bodyPr>
          <a:lstStyle/>
          <a:p>
            <a:r>
              <a:rPr lang="en-US" sz="3600" dirty="0" err="1"/>
              <a:t>Kebutuhan</a:t>
            </a:r>
            <a:r>
              <a:rPr lang="en-US" sz="3600" dirty="0"/>
              <a:t> </a:t>
            </a:r>
            <a:r>
              <a:rPr lang="en-US" sz="3600" dirty="0" err="1"/>
              <a:t>Berprestasi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5AEF-BAD8-0500-FCAF-8C65C780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541721"/>
            <a:ext cx="10706986" cy="4752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prestasi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pengaruh</a:t>
            </a:r>
            <a:r>
              <a:rPr lang="en-US" sz="2400" dirty="0"/>
              <a:t> yang </a:t>
            </a:r>
            <a:r>
              <a:rPr lang="en-US" sz="2400" dirty="0" err="1"/>
              <a:t>meresap</a:t>
            </a:r>
            <a:r>
              <a:rPr lang="en-US" sz="2400" dirty="0"/>
              <a:t> dan </a:t>
            </a:r>
            <a:r>
              <a:rPr lang="en-US" sz="2400" dirty="0" err="1"/>
              <a:t>bertahan</a:t>
            </a:r>
            <a:r>
              <a:rPr lang="en-US" sz="2400" dirty="0"/>
              <a:t> lama pada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dan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. Teknik </a:t>
            </a:r>
            <a:r>
              <a:rPr lang="en-US" sz="2400" dirty="0" err="1"/>
              <a:t>pengukuran</a:t>
            </a:r>
            <a:r>
              <a:rPr lang="en-US" sz="2400" dirty="0"/>
              <a:t> yang </a:t>
            </a:r>
            <a:r>
              <a:rPr lang="en-US" sz="2400" dirty="0" err="1"/>
              <a:t>ampuh</a:t>
            </a:r>
            <a:r>
              <a:rPr lang="en-US" sz="2400" dirty="0"/>
              <a:t>, TAT,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menilai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. </a:t>
            </a:r>
            <a:r>
              <a:rPr lang="en-US" sz="2400" dirty="0" err="1"/>
              <a:t>Individu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intrinsik</a:t>
            </a:r>
            <a:r>
              <a:rPr lang="en-US" sz="2400" dirty="0"/>
              <a:t> </a:t>
            </a:r>
            <a:r>
              <a:rPr lang="en-US" sz="2400" dirty="0" err="1"/>
              <a:t>termotivasi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 dan </a:t>
            </a:r>
            <a:r>
              <a:rPr lang="en-US" sz="2400" dirty="0" err="1"/>
              <a:t>menetapkan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yang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sulit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. </a:t>
            </a:r>
            <a:r>
              <a:rPr lang="en-US" sz="2400" dirty="0" err="1"/>
              <a:t>nAch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 </a:t>
            </a:r>
            <a:r>
              <a:rPr lang="en-US" sz="2400" dirty="0" err="1"/>
              <a:t>ciri-ciri</a:t>
            </a:r>
            <a:r>
              <a:rPr lang="en-US" sz="2400" dirty="0"/>
              <a:t> </a:t>
            </a:r>
            <a:r>
              <a:rPr lang="en-US" sz="2400" dirty="0" err="1"/>
              <a:t>kepribadian</a:t>
            </a:r>
            <a:r>
              <a:rPr lang="en-US" sz="2400" dirty="0"/>
              <a:t>, </a:t>
            </a:r>
            <a:r>
              <a:rPr lang="en-US" sz="2400" dirty="0" err="1"/>
              <a:t>berkembang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masa </a:t>
            </a:r>
            <a:r>
              <a:rPr lang="en-US" sz="2400" dirty="0" err="1"/>
              <a:t>pendidikan</a:t>
            </a:r>
            <a:r>
              <a:rPr lang="en-US" sz="2400" dirty="0"/>
              <a:t> dan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sekolah</a:t>
            </a:r>
            <a:r>
              <a:rPr lang="en-US" sz="2400" dirty="0"/>
              <a:t> dan </a:t>
            </a:r>
            <a:r>
              <a:rPr lang="en-US" sz="2400" dirty="0" err="1"/>
              <a:t>karir</a:t>
            </a:r>
            <a:r>
              <a:rPr lang="en-US" sz="2400" dirty="0"/>
              <a:t> </a:t>
            </a:r>
            <a:r>
              <a:rPr lang="en-US" sz="2400" dirty="0" err="1"/>
              <a:t>profesional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530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3F7B-DB86-2A4A-327F-219F1738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97108"/>
          </a:xfrm>
        </p:spPr>
        <p:txBody>
          <a:bodyPr>
            <a:normAutofit/>
          </a:bodyPr>
          <a:lstStyle/>
          <a:p>
            <a:r>
              <a:rPr lang="en-US" sz="3600" dirty="0"/>
              <a:t>Locus of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5AEF-BAD8-0500-FCAF-8C65C780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541721"/>
            <a:ext cx="10706986" cy="47527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err="1"/>
              <a:t>Keyakinan</a:t>
            </a:r>
            <a:r>
              <a:rPr lang="en-US" sz="2400" dirty="0"/>
              <a:t> </a:t>
            </a:r>
            <a:r>
              <a:rPr lang="en-US" sz="2400" dirty="0" err="1"/>
              <a:t>psikologis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Ketika </a:t>
            </a:r>
            <a:r>
              <a:rPr lang="en-US" sz="2400" dirty="0" err="1"/>
              <a:t>tindakan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diikuti</a:t>
            </a:r>
            <a:r>
              <a:rPr lang="en-US" sz="2400" dirty="0"/>
              <a:t> oleh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sepenuhnya</a:t>
            </a:r>
            <a:r>
              <a:rPr lang="en-US" sz="2400" dirty="0"/>
              <a:t> </a:t>
            </a:r>
            <a:r>
              <a:rPr lang="en-US" sz="2400" dirty="0" err="1"/>
              <a:t>bergantung</a:t>
            </a:r>
            <a:r>
              <a:rPr lang="en-US" sz="2400" dirty="0"/>
              <a:t> pada </a:t>
            </a:r>
            <a:r>
              <a:rPr lang="en-US" sz="2400" dirty="0" err="1"/>
              <a:t>tindakan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,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dianggap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keberuntungan</a:t>
            </a:r>
            <a:r>
              <a:rPr lang="en-US" sz="2400" dirty="0"/>
              <a:t>, </a:t>
            </a:r>
            <a:r>
              <a:rPr lang="en-US" sz="2400" dirty="0" err="1"/>
              <a:t>peluang</a:t>
            </a:r>
            <a:r>
              <a:rPr lang="en-US" sz="2400" dirty="0"/>
              <a:t>, </a:t>
            </a:r>
            <a:r>
              <a:rPr lang="en-US" sz="2400" dirty="0" err="1"/>
              <a:t>takdir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kendali</a:t>
            </a:r>
            <a:r>
              <a:rPr lang="en-US" sz="2400" dirty="0"/>
              <a:t> orang lain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diprediksi</a:t>
            </a:r>
            <a:r>
              <a:rPr lang="en-US" sz="2400" dirty="0"/>
              <a:t>. Jika </a:t>
            </a:r>
            <a:r>
              <a:rPr lang="en-US" sz="2400" dirty="0" err="1"/>
              <a:t>peristiwa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diartikan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oleh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,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kepercayaan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kendali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. Jika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merasa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peristiwa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bergantung</a:t>
            </a:r>
            <a:r>
              <a:rPr lang="en-US" sz="2400" dirty="0"/>
              <a:t> pada </a:t>
            </a:r>
            <a:r>
              <a:rPr lang="en-US" sz="2400" dirty="0" err="1"/>
              <a:t>perilakunya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,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keyakinan</a:t>
            </a:r>
            <a:r>
              <a:rPr lang="en-US" sz="2400" dirty="0"/>
              <a:t> pada </a:t>
            </a:r>
            <a:r>
              <a:rPr lang="en-US" sz="2400" dirty="0" err="1"/>
              <a:t>kendali</a:t>
            </a:r>
            <a:r>
              <a:rPr lang="en-US" sz="2400" dirty="0"/>
              <a:t> internal.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pengendalian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  </a:t>
            </a:r>
            <a:r>
              <a:rPr lang="en-US" sz="2400" dirty="0" err="1"/>
              <a:t>dibedakan</a:t>
            </a:r>
            <a:r>
              <a:rPr lang="en-US" sz="2400" dirty="0"/>
              <a:t>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peristiwa-peristiwa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bergantung</a:t>
            </a:r>
            <a:r>
              <a:rPr lang="en-US" sz="2400" dirty="0"/>
              <a:t> pada </a:t>
            </a:r>
            <a:r>
              <a:rPr lang="en-US" sz="2400" dirty="0" err="1"/>
              <a:t>peristiwa</a:t>
            </a:r>
            <a:r>
              <a:rPr lang="en-US" sz="2400" dirty="0"/>
              <a:t> lain yang </a:t>
            </a:r>
            <a:r>
              <a:rPr lang="en-US" sz="2400" dirty="0" err="1"/>
              <a:t>kuat</a:t>
            </a:r>
            <a:r>
              <a:rPr lang="en-US" sz="2400" dirty="0"/>
              <a:t>, orang </a:t>
            </a:r>
            <a:r>
              <a:rPr lang="en-US" sz="2400" dirty="0" err="1"/>
              <a:t>atau</a:t>
            </a:r>
            <a:r>
              <a:rPr lang="en-US" sz="2400" dirty="0"/>
              <a:t> pada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keberuntungan</a:t>
            </a:r>
            <a:r>
              <a:rPr lang="en-US" sz="2400" dirty="0"/>
              <a:t> dan </a:t>
            </a:r>
            <a:r>
              <a:rPr lang="en-US" sz="2400" dirty="0" err="1"/>
              <a:t>peluang</a:t>
            </a:r>
            <a:r>
              <a:rPr lang="en-US" sz="2400" dirty="0"/>
              <a:t>. </a:t>
            </a:r>
            <a:r>
              <a:rPr lang="en-US" sz="2400" dirty="0" err="1"/>
              <a:t>Tentu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,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keyakinan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kendali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yang </a:t>
            </a:r>
            <a:r>
              <a:rPr lang="en-US" sz="2400" dirty="0" err="1"/>
              <a:t>diambil</a:t>
            </a:r>
            <a:r>
              <a:rPr lang="en-US" sz="2400" dirty="0"/>
              <a:t>. Juga, locus of control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berubah</a:t>
            </a:r>
            <a:r>
              <a:rPr lang="en-US" sz="2400" dirty="0"/>
              <a:t> </a:t>
            </a:r>
            <a:r>
              <a:rPr lang="en-US" sz="2400" dirty="0" err="1"/>
              <a:t>seiring</a:t>
            </a:r>
            <a:r>
              <a:rPr lang="en-US" sz="2400" dirty="0"/>
              <a:t> </a:t>
            </a:r>
            <a:r>
              <a:rPr lang="en-US" sz="2400" dirty="0" err="1"/>
              <a:t>berjalannya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. </a:t>
            </a:r>
            <a:r>
              <a:rPr lang="en-US" sz="2400" dirty="0" err="1"/>
              <a:t>Namun</a:t>
            </a:r>
            <a:r>
              <a:rPr lang="en-US" sz="2400" dirty="0"/>
              <a:t>, LOC </a:t>
            </a:r>
            <a:r>
              <a:rPr lang="en-US" sz="2400" dirty="0" err="1"/>
              <a:t>diasumsikan</a:t>
            </a:r>
            <a:r>
              <a:rPr lang="en-US" sz="2400" dirty="0"/>
              <a:t> </a:t>
            </a:r>
            <a:r>
              <a:rPr lang="en-US" sz="2400" dirty="0" err="1"/>
              <a:t>relatif</a:t>
            </a:r>
            <a:r>
              <a:rPr lang="en-US" sz="2400" dirty="0"/>
              <a:t> </a:t>
            </a:r>
            <a:r>
              <a:rPr lang="en-US" sz="2400" dirty="0" err="1"/>
              <a:t>stabil</a:t>
            </a:r>
            <a:r>
              <a:rPr lang="en-US" sz="2400" dirty="0"/>
              <a:t> dan,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, orang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terlihat</a:t>
            </a:r>
            <a:r>
              <a:rPr lang="en-US" sz="2400" dirty="0"/>
              <a:t> di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di </a:t>
            </a:r>
            <a:r>
              <a:rPr lang="en-US" sz="2400" dirty="0" err="1"/>
              <a:t>permukaan</a:t>
            </a:r>
            <a:r>
              <a:rPr lang="en-US" sz="2400" dirty="0"/>
              <a:t> </a:t>
            </a:r>
            <a:r>
              <a:rPr lang="en-US" sz="2400" dirty="0" err="1"/>
              <a:t>kontinum</a:t>
            </a:r>
            <a:r>
              <a:rPr lang="en-US" sz="2400" dirty="0"/>
              <a:t> internal-</a:t>
            </a:r>
            <a:r>
              <a:rPr lang="en-US" sz="2400" dirty="0" err="1"/>
              <a:t>eksternal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1198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3F7B-DB86-2A4A-327F-219F1738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97108"/>
          </a:xfrm>
        </p:spPr>
        <p:txBody>
          <a:bodyPr>
            <a:normAutofit/>
          </a:bodyPr>
          <a:lstStyle/>
          <a:p>
            <a:r>
              <a:rPr lang="en-US" sz="3600" dirty="0"/>
              <a:t>Locus of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5AEF-BAD8-0500-FCAF-8C65C780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541721"/>
            <a:ext cx="10706986" cy="47527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Orang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kendali</a:t>
            </a:r>
            <a:r>
              <a:rPr lang="en-US" sz="2400" dirty="0"/>
              <a:t> internal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cenderung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terbuka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,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inisiatif</a:t>
            </a:r>
            <a:r>
              <a:rPr lang="en-US" sz="2400" dirty="0"/>
              <a:t>, </a:t>
            </a:r>
            <a:r>
              <a:rPr lang="en-US" sz="2400" dirty="0" err="1"/>
              <a:t>memikul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, dan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kreatif</a:t>
            </a:r>
            <a:r>
              <a:rPr lang="en-US" sz="2400" dirty="0"/>
              <a:t>,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relevan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manipulasi</a:t>
            </a:r>
            <a:r>
              <a:rPr lang="en-US" sz="2400" dirty="0"/>
              <a:t> dan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,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dikontrol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err="1"/>
              <a:t>Perkembangan</a:t>
            </a:r>
            <a:r>
              <a:rPr lang="en-US" sz="2400" dirty="0"/>
              <a:t> locus of control </a:t>
            </a:r>
            <a:r>
              <a:rPr lang="en-US" sz="2400" dirty="0" err="1"/>
              <a:t>sebagian</a:t>
            </a:r>
            <a:r>
              <a:rPr lang="en-US" sz="2400" dirty="0"/>
              <a:t> </a:t>
            </a:r>
            <a:r>
              <a:rPr lang="en-US" sz="2400" dirty="0" err="1"/>
              <a:t>disebabkan</a:t>
            </a:r>
            <a:r>
              <a:rPr lang="en-US" sz="2400" dirty="0"/>
              <a:t> oleh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asuh</a:t>
            </a:r>
            <a:r>
              <a:rPr lang="en-US" sz="2400" dirty="0"/>
              <a:t> dan </a:t>
            </a:r>
            <a:r>
              <a:rPr lang="en-US" sz="2400" dirty="0" err="1"/>
              <a:t>pendidikan</a:t>
            </a:r>
            <a:r>
              <a:rPr lang="en-US" sz="2400" dirty="0"/>
              <a:t>.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ada</a:t>
            </a:r>
            <a:r>
              <a:rPr lang="en-US" sz="2400" dirty="0"/>
              <a:t> yang </a:t>
            </a:r>
            <a:r>
              <a:rPr lang="en-US" sz="2400" dirty="0" err="1"/>
              <a:t>berhubungan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pada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etnis</a:t>
            </a:r>
            <a:r>
              <a:rPr lang="en-US" sz="2400" dirty="0"/>
              <a:t> dan </a:t>
            </a:r>
            <a:r>
              <a:rPr lang="en-US" sz="2400" dirty="0" err="1"/>
              <a:t>minoritas</a:t>
            </a:r>
            <a:r>
              <a:rPr lang="en-US" sz="2400" dirty="0"/>
              <a:t> yang </a:t>
            </a:r>
            <a:r>
              <a:rPr lang="en-US" sz="2400" dirty="0" err="1"/>
              <a:t>dimilikinya</a:t>
            </a:r>
            <a:r>
              <a:rPr lang="en-US" sz="2400" dirty="0"/>
              <a:t> </a:t>
            </a:r>
            <a:r>
              <a:rPr lang="en-US" sz="2400" dirty="0" err="1"/>
              <a:t>sedikitnya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kekuatan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cenderung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kendali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. </a:t>
            </a:r>
            <a:r>
              <a:rPr lang="en-US" sz="2400" dirty="0" err="1"/>
              <a:t>Semakin</a:t>
            </a:r>
            <a:r>
              <a:rPr lang="en-US" sz="2400" dirty="0"/>
              <a:t> miskin </a:t>
            </a:r>
            <a:r>
              <a:rPr lang="en-US" sz="2400" dirty="0" err="1"/>
              <a:t>seseorang</a:t>
            </a:r>
            <a:r>
              <a:rPr lang="en-US" sz="2400" dirty="0"/>
              <a:t>,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pula </a:t>
            </a:r>
            <a:r>
              <a:rPr lang="en-US" sz="2400" dirty="0" err="1"/>
              <a:t>kekuatan</a:t>
            </a:r>
            <a:r>
              <a:rPr lang="en-US" sz="2400" dirty="0"/>
              <a:t> </a:t>
            </a:r>
            <a:r>
              <a:rPr lang="en-US" sz="2400" dirty="0" err="1"/>
              <a:t>eksternalnya</a:t>
            </a:r>
            <a:r>
              <a:rPr lang="en-US" sz="2400" dirty="0"/>
              <a:t> (</a:t>
            </a:r>
            <a:r>
              <a:rPr lang="en-US" sz="2400" dirty="0" err="1"/>
              <a:t>misalnya</a:t>
            </a:r>
            <a:r>
              <a:rPr lang="en-US" sz="2400" dirty="0"/>
              <a:t>, negara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perekonomian</a:t>
            </a:r>
            <a:r>
              <a:rPr lang="en-US" sz="2400" dirty="0"/>
              <a:t>) </a:t>
            </a:r>
            <a:r>
              <a:rPr lang="en-US" sz="2400" dirty="0" err="1"/>
              <a:t>dianggap</a:t>
            </a:r>
            <a:r>
              <a:rPr lang="en-US" sz="2400" dirty="0"/>
              <a:t> </a:t>
            </a:r>
            <a:r>
              <a:rPr lang="en-US" sz="2400" dirty="0" err="1"/>
              <a:t>bertanggung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situasi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.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atribusi</a:t>
            </a:r>
            <a:r>
              <a:rPr lang="en-US" sz="2400" dirty="0"/>
              <a:t>,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melaporkan</a:t>
            </a:r>
            <a:r>
              <a:rPr lang="en-US" sz="2400" dirty="0"/>
              <a:t> </a:t>
            </a:r>
            <a:r>
              <a:rPr lang="en-US" sz="2400" dirty="0" err="1"/>
              <a:t>penyebab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 </a:t>
            </a:r>
            <a:r>
              <a:rPr lang="en-US" sz="2400" dirty="0" err="1"/>
              <a:t>peristiwa</a:t>
            </a:r>
            <a:r>
              <a:rPr lang="en-US" sz="2400" dirty="0"/>
              <a:t> juga </a:t>
            </a:r>
            <a:r>
              <a:rPr lang="en-US" sz="2400" dirty="0" err="1"/>
              <a:t>relevan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6517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3F7B-DB86-2A4A-327F-219F1738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97108"/>
          </a:xfrm>
        </p:spPr>
        <p:txBody>
          <a:bodyPr>
            <a:normAutofit/>
          </a:bodyPr>
          <a:lstStyle/>
          <a:p>
            <a:r>
              <a:rPr lang="en-US" sz="3600" dirty="0"/>
              <a:t>Locus of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5AEF-BAD8-0500-FCAF-8C65C780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541721"/>
            <a:ext cx="10706986" cy="47527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Telah </a:t>
            </a:r>
            <a:r>
              <a:rPr lang="en-US" sz="2400" dirty="0" err="1"/>
              <a:t>terbukti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para </a:t>
            </a:r>
            <a:r>
              <a:rPr lang="en-US" sz="2400" dirty="0" err="1"/>
              <a:t>pemimpin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pada </a:t>
            </a:r>
            <a:r>
              <a:rPr lang="en-US" sz="2400" dirty="0" err="1"/>
              <a:t>umumnya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ketelitian</a:t>
            </a:r>
            <a:r>
              <a:rPr lang="en-US" sz="2400" dirty="0"/>
              <a:t> yang </a:t>
            </a:r>
            <a:r>
              <a:rPr lang="en-US" sz="2400" dirty="0" err="1"/>
              <a:t>tinggi</a:t>
            </a:r>
            <a:r>
              <a:rPr lang="en-US" sz="2400" dirty="0"/>
              <a:t> locus of control internal. </a:t>
            </a:r>
            <a:r>
              <a:rPr lang="en-US" sz="2400" dirty="0" err="1"/>
              <a:t>Eksekutif</a:t>
            </a:r>
            <a:r>
              <a:rPr lang="en-US" sz="2400" dirty="0"/>
              <a:t> </a:t>
            </a:r>
            <a:r>
              <a:rPr lang="en-US" sz="2400" dirty="0" err="1"/>
              <a:t>puncak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terkendali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internal </a:t>
            </a:r>
            <a:r>
              <a:rPr lang="en-US" sz="2400" dirty="0" err="1"/>
              <a:t>cenderung</a:t>
            </a:r>
            <a:r>
              <a:rPr lang="en-US" sz="2400" dirty="0"/>
              <a:t> </a:t>
            </a:r>
            <a:r>
              <a:rPr lang="en-US" sz="2400" dirty="0" err="1"/>
              <a:t>mengejar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inovasi</a:t>
            </a:r>
            <a:r>
              <a:rPr lang="en-US" sz="2400" dirty="0"/>
              <a:t> pasar </a:t>
            </a:r>
            <a:r>
              <a:rPr lang="en-US" sz="2400" dirty="0" err="1"/>
              <a:t>produk</a:t>
            </a:r>
            <a:r>
              <a:rPr lang="en-US" sz="2400" dirty="0"/>
              <a:t>,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dan </a:t>
            </a:r>
            <a:r>
              <a:rPr lang="en-US" sz="2400" dirty="0" err="1"/>
              <a:t>memimpin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pesaing</a:t>
            </a:r>
            <a:r>
              <a:rPr lang="en-US" sz="2400" dirty="0"/>
              <a:t>.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wirausahawan</a:t>
            </a:r>
            <a:r>
              <a:rPr lang="en-US" sz="2400" dirty="0"/>
              <a:t> </a:t>
            </a:r>
            <a:r>
              <a:rPr lang="en-US" sz="2400" dirty="0" err="1"/>
              <a:t>cenderung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dikendalikan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internal.</a:t>
            </a:r>
          </a:p>
          <a:p>
            <a:pPr marL="0" indent="0">
              <a:buNone/>
            </a:pPr>
            <a:r>
              <a:rPr lang="en-US" sz="2400" dirty="0"/>
              <a:t>LOC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dibedakan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keyakinan</a:t>
            </a:r>
            <a:r>
              <a:rPr lang="en-US" sz="2400" dirty="0"/>
              <a:t> internal dan </a:t>
            </a:r>
            <a:r>
              <a:rPr lang="en-US" sz="2400" dirty="0" err="1"/>
              <a:t>eksternal</a:t>
            </a:r>
            <a:r>
              <a:rPr lang="en-US" sz="2400" dirty="0"/>
              <a:t> 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 dan </a:t>
            </a:r>
            <a:r>
              <a:rPr lang="en-US" sz="2400" dirty="0" err="1"/>
              <a:t>lingkungan</a:t>
            </a:r>
            <a:r>
              <a:rPr lang="en-US" sz="2400" dirty="0"/>
              <a:t>. Hal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melindungi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, </a:t>
            </a:r>
            <a:r>
              <a:rPr lang="en-US" sz="2400" dirty="0" err="1"/>
              <a:t>pencarian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dan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kewirausahaan</a:t>
            </a:r>
            <a:r>
              <a:rPr lang="en-US" sz="2400" dirty="0"/>
              <a:t>. LOC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atribusi</a:t>
            </a:r>
            <a:r>
              <a:rPr lang="en-US" sz="2400" dirty="0"/>
              <a:t> </a:t>
            </a:r>
            <a:r>
              <a:rPr lang="en-US" sz="2400" dirty="0" err="1"/>
              <a:t>kausal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peristiwa</a:t>
            </a:r>
            <a:r>
              <a:rPr lang="en-US" sz="2400" dirty="0"/>
              <a:t>.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kesimpulan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LOC </a:t>
            </a:r>
            <a:r>
              <a:rPr lang="en-US" sz="2400" dirty="0" err="1"/>
              <a:t>tampaknya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orang-orang yang </a:t>
            </a:r>
            <a:r>
              <a:rPr lang="en-US" sz="2400" dirty="0" err="1"/>
              <a:t>percaya</a:t>
            </a:r>
            <a:r>
              <a:rPr lang="en-US" sz="2400" dirty="0"/>
              <a:t> pada </a:t>
            </a:r>
            <a:r>
              <a:rPr lang="en-US" sz="2400" dirty="0" err="1"/>
              <a:t>pengendalian</a:t>
            </a:r>
            <a:r>
              <a:rPr lang="en-US" sz="2400" dirty="0"/>
              <a:t> internal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, </a:t>
            </a:r>
            <a:r>
              <a:rPr lang="en-US" sz="2400" dirty="0" err="1"/>
              <a:t>termotivasi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bergantung</a:t>
            </a:r>
            <a:r>
              <a:rPr lang="en-US" sz="2400" dirty="0"/>
              <a:t> pada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 (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dituntun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mempercayainya</a:t>
            </a:r>
            <a:r>
              <a:rPr lang="en-US" sz="2400" dirty="0"/>
              <a:t>).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0034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{0E1E22DB-8D69-43CE-BBF5-6D21029900BE}tf11531919_win32</Template>
  <TotalTime>383</TotalTime>
  <Words>1533</Words>
  <Application>Microsoft Office PowerPoint</Application>
  <PresentationFormat>Widescreen</PresentationFormat>
  <Paragraphs>49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Avenir Next LT Pro</vt:lpstr>
      <vt:lpstr>Avenir Next LT Pro Light</vt:lpstr>
      <vt:lpstr>Calibri</vt:lpstr>
      <vt:lpstr>Garamond</vt:lpstr>
      <vt:lpstr>Wingdings</vt:lpstr>
      <vt:lpstr>SavonVTI</vt:lpstr>
      <vt:lpstr>MOTIVASI &amp; KEPRIBADIAN</vt:lpstr>
      <vt:lpstr>Motivasi</vt:lpstr>
      <vt:lpstr>Hirarki Kebutuhan Maslow</vt:lpstr>
      <vt:lpstr>PowerPoint Presentation</vt:lpstr>
      <vt:lpstr>Kebutuhan Berprestasi</vt:lpstr>
      <vt:lpstr>Kebutuhan Berprestasi</vt:lpstr>
      <vt:lpstr>Locus of Control</vt:lpstr>
      <vt:lpstr>Locus of Control</vt:lpstr>
      <vt:lpstr>Locus of Control</vt:lpstr>
      <vt:lpstr>Pencarian sensasi dan sikap berisiko</vt:lpstr>
      <vt:lpstr>Altruisme</vt:lpstr>
      <vt:lpstr>Altruisme</vt:lpstr>
      <vt:lpstr>Preferensi waktu</vt:lpstr>
      <vt:lpstr>Preferensi waktu</vt:lpstr>
      <vt:lpstr>Cognitive Style</vt:lpstr>
      <vt:lpstr>Cognitive Style</vt:lpstr>
      <vt:lpstr>Gaya Hidup</vt:lpstr>
      <vt:lpstr>Gaya Hidup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MOTIVASI &amp; KEPRIBADIAN</dc:title>
  <dc:creator>Adi Kristiawan</dc:creator>
  <cp:lastModifiedBy>Adi Kristiawan</cp:lastModifiedBy>
  <cp:revision>2</cp:revision>
  <dcterms:created xsi:type="dcterms:W3CDTF">2023-10-02T02:42:50Z</dcterms:created>
  <dcterms:modified xsi:type="dcterms:W3CDTF">2023-10-02T09:06:41Z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